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df4043f2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df4043f2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df7920701d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df7920701d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df7920701d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df7920701d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df7920701d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df7920701d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df7920701d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df7920701d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df7920701d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df7920701d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df7920701d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df7920701d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df7920701d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df7920701d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df4043f27f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df4043f27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df4043f27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df4043f27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df4043f27f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df4043f27f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df7920701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df7920701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df4043f27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df4043f27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df7920701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df7920701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df7920701d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df7920701d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df7920701d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df7920701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df7920701d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df7920701d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df7920701d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df7920701d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df7920701d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df7920701d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midasfieldguide.org/guide/fieldguide/genus/gordonia" TargetMode="External"/><Relationship Id="rId4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9202" y="0"/>
            <a:ext cx="68147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">
                <a:solidFill>
                  <a:srgbClr val="261659"/>
                </a:solidFill>
              </a:rPr>
              <a:t>Hands-on: Explore data</a:t>
            </a:r>
            <a:endParaRPr>
              <a:solidFill>
                <a:srgbClr val="261659"/>
              </a:solidFill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MiDAS course 2024 - Day 2</a:t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7930" y="27425"/>
            <a:ext cx="2039870" cy="71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3849" y="3392650"/>
            <a:ext cx="3776325" cy="172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The </a:t>
            </a:r>
            <a:r>
              <a:rPr b="1" lang="da">
                <a:latin typeface="Courier New"/>
                <a:ea typeface="Courier New"/>
                <a:cs typeface="Courier New"/>
                <a:sym typeface="Courier New"/>
              </a:rPr>
              <a:t>amp_ordinate() </a:t>
            </a:r>
            <a:r>
              <a:rPr lang="da"/>
              <a:t>function</a:t>
            </a:r>
            <a:endParaRPr/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9755" y="41125"/>
            <a:ext cx="18392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/>
          <p:nvPr/>
        </p:nvSpPr>
        <p:spPr>
          <a:xfrm>
            <a:off x="6092325" y="332375"/>
            <a:ext cx="1146600" cy="5427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The </a:t>
            </a:r>
            <a:r>
              <a:rPr b="1" lang="da">
                <a:latin typeface="Courier New"/>
                <a:ea typeface="Courier New"/>
                <a:cs typeface="Courier New"/>
                <a:sym typeface="Courier New"/>
              </a:rPr>
              <a:t>amp_ordinate() </a:t>
            </a:r>
            <a:r>
              <a:rPr lang="da"/>
              <a:t>function</a:t>
            </a:r>
            <a:endParaRPr/>
          </a:p>
        </p:txBody>
      </p:sp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9755" y="41125"/>
            <a:ext cx="18392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/>
          <p:nvPr/>
        </p:nvSpPr>
        <p:spPr>
          <a:xfrm>
            <a:off x="6092325" y="332375"/>
            <a:ext cx="1146600" cy="5427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75" y="1477063"/>
            <a:ext cx="5851925" cy="22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The </a:t>
            </a:r>
            <a:r>
              <a:rPr b="1" lang="da">
                <a:latin typeface="Courier New"/>
                <a:ea typeface="Courier New"/>
                <a:cs typeface="Courier New"/>
                <a:sym typeface="Courier New"/>
              </a:rPr>
              <a:t>amp_ordinate() </a:t>
            </a:r>
            <a:r>
              <a:rPr lang="da"/>
              <a:t>function</a:t>
            </a:r>
            <a:endParaRPr/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9755" y="41125"/>
            <a:ext cx="18392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/>
          <p:nvPr/>
        </p:nvSpPr>
        <p:spPr>
          <a:xfrm>
            <a:off x="6092325" y="332375"/>
            <a:ext cx="1146600" cy="5427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875" y="1152475"/>
            <a:ext cx="5820349" cy="200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Are the groups significant </a:t>
            </a:r>
            <a:r>
              <a:rPr lang="da"/>
              <a:t>separated</a:t>
            </a:r>
            <a:r>
              <a:rPr lang="da"/>
              <a:t>? </a:t>
            </a:r>
            <a:endParaRPr/>
          </a:p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750" y="1128313"/>
            <a:ext cx="4925675" cy="32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3800" y="1017721"/>
            <a:ext cx="3233351" cy="14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Adonis analysis </a:t>
            </a:r>
            <a:endParaRPr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311700" y="1152475"/>
            <a:ext cx="3773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Char char="-"/>
            </a:pPr>
            <a:r>
              <a:rPr lang="da" sz="1650">
                <a:solidFill>
                  <a:schemeClr val="dk1"/>
                </a:solidFill>
                <a:highlight>
                  <a:srgbClr val="FFFFFF"/>
                </a:highlight>
              </a:rPr>
              <a:t>Analysis of variance using distance matrices </a:t>
            </a:r>
            <a:endParaRPr sz="2400"/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2299" y="387300"/>
            <a:ext cx="5877826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Are the groups significant separated? </a:t>
            </a:r>
            <a:endParaRPr/>
          </a:p>
        </p:txBody>
      </p:sp>
      <p:sp>
        <p:nvSpPr>
          <p:cNvPr id="161" name="Google Shape;16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750" y="1128313"/>
            <a:ext cx="4925675" cy="32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5525" y="3923125"/>
            <a:ext cx="5784901" cy="9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5652" y="1128335"/>
            <a:ext cx="3166648" cy="1649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Are the groups significant separated? </a:t>
            </a:r>
            <a:endParaRPr/>
          </a:p>
        </p:txBody>
      </p:sp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750" y="1128313"/>
            <a:ext cx="4925675" cy="32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5525" y="3923125"/>
            <a:ext cx="5784901" cy="9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5652" y="1128335"/>
            <a:ext cx="3166648" cy="1649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0750" y="2475972"/>
            <a:ext cx="6388899" cy="13935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Functional groups</a:t>
            </a:r>
            <a:endParaRPr/>
          </a:p>
        </p:txBody>
      </p:sp>
      <p:sp>
        <p:nvSpPr>
          <p:cNvPr id="180" name="Google Shape;180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Functional groups</a:t>
            </a:r>
            <a:endParaRPr/>
          </a:p>
        </p:txBody>
      </p:sp>
      <p:sp>
        <p:nvSpPr>
          <p:cNvPr id="187" name="Google Shape;18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Functional groups are available in the MiDAS field guide: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i="1" lang="da"/>
              <a:t>Gordonia</a:t>
            </a:r>
            <a:r>
              <a:rPr lang="da"/>
              <a:t>: </a:t>
            </a:r>
            <a:r>
              <a:rPr lang="da" u="sng">
                <a:solidFill>
                  <a:schemeClr val="hlink"/>
                </a:solidFill>
                <a:hlinkClick r:id="rId3"/>
              </a:rPr>
              <a:t>https://www.midasfieldguide.org/guide/fieldguide/genus/gordonia</a:t>
            </a:r>
            <a:r>
              <a:rPr lang="da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a"/>
              <a:t>Anaerobic digesters the most interesting groups are the bacteria involved in: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Syntrophic bacteria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Archaea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Filamentous bacteria - the troublemakers!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da"/>
              <a:t> </a:t>
            </a:r>
            <a:endParaRPr/>
          </a:p>
        </p:txBody>
      </p:sp>
      <p:sp>
        <p:nvSpPr>
          <p:cNvPr id="188" name="Google Shape;18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189" name="Google Shape;18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Functional groups</a:t>
            </a:r>
            <a:endParaRPr/>
          </a:p>
        </p:txBody>
      </p:sp>
      <p:sp>
        <p:nvSpPr>
          <p:cNvPr id="195" name="Google Shape;195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Answer the following questions: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Make a heatmap showing the bacteria in each functional group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Are there any of the tanks/cities where they might have foaming problems?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Discuss whether we miss any </a:t>
            </a:r>
            <a:r>
              <a:rPr lang="da"/>
              <a:t>important</a:t>
            </a:r>
            <a:r>
              <a:rPr lang="da"/>
              <a:t> groups?</a:t>
            </a:r>
            <a:endParaRPr/>
          </a:p>
        </p:txBody>
      </p:sp>
      <p:sp>
        <p:nvSpPr>
          <p:cNvPr id="196" name="Google Shape;19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197" name="Google Shape;19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Summary from yesterday</a:t>
            </a:r>
            <a:endParaRPr/>
          </a:p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Functional groups - primer bias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Answer the following questions: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da"/>
              <a:t>Download data using the v4 or v3-5 primerset and redo the analysis :)  </a:t>
            </a:r>
            <a:endParaRPr/>
          </a:p>
        </p:txBody>
      </p:sp>
      <p:sp>
        <p:nvSpPr>
          <p:cNvPr id="204" name="Google Shape;20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"/>
              <a:t>‹#›</a:t>
            </a:fld>
            <a:endParaRPr/>
          </a:p>
        </p:txBody>
      </p:sp>
      <p:pic>
        <p:nvPicPr>
          <p:cNvPr id="205" name="Google Shape;2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2"/>
          <p:cNvSpPr/>
          <p:nvPr/>
        </p:nvSpPr>
        <p:spPr>
          <a:xfrm>
            <a:off x="4572000" y="3539050"/>
            <a:ext cx="4297800" cy="13365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4F4F6"/>
              </a:highlight>
            </a:endParaRPr>
          </a:p>
        </p:txBody>
      </p:sp>
      <p:sp>
        <p:nvSpPr>
          <p:cNvPr id="207" name="Google Shape;207;p32"/>
          <p:cNvSpPr txBox="1"/>
          <p:nvPr/>
        </p:nvSpPr>
        <p:spPr>
          <a:xfrm>
            <a:off x="6076875" y="3737600"/>
            <a:ext cx="2937000" cy="11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 sz="1700">
                <a:solidFill>
                  <a:srgbClr val="595959"/>
                </a:solidFill>
                <a:highlight>
                  <a:srgbClr val="EEEEEE"/>
                </a:highlight>
              </a:rPr>
              <a:t>If you have your own amplicon data, you can try doing the same analysis</a:t>
            </a:r>
            <a:endParaRPr sz="1700">
              <a:solidFill>
                <a:srgbClr val="595959"/>
              </a:solidFill>
              <a:highlight>
                <a:srgbClr val="EEEEEE"/>
              </a:highlight>
            </a:endParaRPr>
          </a:p>
        </p:txBody>
      </p:sp>
      <p:pic>
        <p:nvPicPr>
          <p:cNvPr id="208" name="Google Shape;20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9975" y="3648699"/>
            <a:ext cx="1233925" cy="111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Day 2</a:t>
            </a:r>
            <a:endParaRPr/>
          </a:p>
        </p:txBody>
      </p:sp>
      <p:sp>
        <p:nvSpPr>
          <p:cNvPr id="71" name="Google Shape;7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Beta diversity </a:t>
            </a:r>
            <a:r>
              <a:rPr lang="da"/>
              <a:t>and functional groups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31425"/>
            <a:ext cx="3141325" cy="3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Beta diversity</a:t>
            </a:r>
            <a:endParaRPr/>
          </a:p>
        </p:txBody>
      </p:sp>
      <p:sp>
        <p:nvSpPr>
          <p:cNvPr id="78" name="Google Shape;78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da" sz="2597">
                <a:solidFill>
                  <a:srgbClr val="333333"/>
                </a:solidFill>
                <a:highlight>
                  <a:srgbClr val="FFFFFF"/>
                </a:highlight>
              </a:rPr>
              <a:t>Definitions </a:t>
            </a:r>
            <a:endParaRPr sz="3466"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1186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931"/>
              <a:buChar char="-"/>
            </a:pPr>
            <a:r>
              <a:rPr lang="da" sz="1930">
                <a:solidFill>
                  <a:srgbClr val="333333"/>
                </a:solidFill>
                <a:highlight>
                  <a:srgbClr val="FFFFFF"/>
                </a:highlight>
              </a:rPr>
              <a:t>Beta diversity: sample dissimilarity. </a:t>
            </a:r>
            <a:endParaRPr sz="193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51186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931"/>
              <a:buChar char="-"/>
            </a:pPr>
            <a:r>
              <a:rPr lang="da" sz="1930">
                <a:solidFill>
                  <a:srgbClr val="333333"/>
                </a:solidFill>
                <a:highlight>
                  <a:srgbClr val="FFFFFF"/>
                </a:highlight>
              </a:rPr>
              <a:t>Quantifies differences in the overall taxonomic composition between two samples</a:t>
            </a:r>
            <a:endParaRPr sz="193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51186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931"/>
              <a:buChar char="-"/>
            </a:pPr>
            <a:r>
              <a:rPr lang="da" sz="1930">
                <a:solidFill>
                  <a:srgbClr val="333333"/>
                </a:solidFill>
                <a:highlight>
                  <a:srgbClr val="FFFFFF"/>
                </a:highlight>
              </a:rPr>
              <a:t>Use an index to transform the ASV table → distance matrix</a:t>
            </a:r>
            <a:endParaRPr sz="193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51186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931"/>
              <a:buChar char="-"/>
            </a:pPr>
            <a:r>
              <a:rPr lang="da" sz="1930">
                <a:solidFill>
                  <a:srgbClr val="333333"/>
                </a:solidFill>
                <a:highlight>
                  <a:srgbClr val="FFFFFF"/>
                </a:highlight>
              </a:rPr>
              <a:t>Visualisation of the distance matrix using ordinations plots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42353"/>
              <a:buFont typeface="Arial"/>
              <a:buNone/>
            </a:pPr>
            <a:r>
              <a:rPr lang="da" sz="2597">
                <a:solidFill>
                  <a:srgbClr val="333333"/>
                </a:solidFill>
                <a:highlight>
                  <a:srgbClr val="FFFFFF"/>
                </a:highlight>
              </a:rPr>
              <a:t>Definitions </a:t>
            </a:r>
            <a:endParaRPr sz="3466"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1186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931"/>
              <a:buChar char="-"/>
            </a:pPr>
            <a:r>
              <a:rPr lang="da" sz="1930">
                <a:solidFill>
                  <a:srgbClr val="333333"/>
                </a:solidFill>
                <a:highlight>
                  <a:srgbClr val="FFFFFF"/>
                </a:highlight>
              </a:rPr>
              <a:t>Beta diversity: sample dissimilarity. </a:t>
            </a:r>
            <a:endParaRPr sz="193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51186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931"/>
              <a:buChar char="-"/>
            </a:pPr>
            <a:r>
              <a:rPr lang="da" sz="1930">
                <a:solidFill>
                  <a:srgbClr val="333333"/>
                </a:solidFill>
                <a:highlight>
                  <a:srgbClr val="FFFFFF"/>
                </a:highlight>
              </a:rPr>
              <a:t>Quantifies differences in the overall taxonomic composition between two samples</a:t>
            </a:r>
            <a:endParaRPr sz="193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51186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931"/>
              <a:buChar char="-"/>
            </a:pPr>
            <a:r>
              <a:rPr lang="da" sz="1930">
                <a:solidFill>
                  <a:srgbClr val="333333"/>
                </a:solidFill>
                <a:highlight>
                  <a:srgbClr val="FFFFFF"/>
                </a:highlight>
              </a:rPr>
              <a:t>Use an index to transform the ASV table → distance matrix</a:t>
            </a:r>
            <a:endParaRPr sz="193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51186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931"/>
              <a:buChar char="-"/>
            </a:pPr>
            <a:r>
              <a:rPr lang="da" sz="1930">
                <a:solidFill>
                  <a:srgbClr val="333333"/>
                </a:solidFill>
                <a:highlight>
                  <a:srgbClr val="FFFFFF"/>
                </a:highlight>
              </a:rPr>
              <a:t>Visualisation of the </a:t>
            </a:r>
            <a:r>
              <a:rPr lang="da" sz="1930">
                <a:solidFill>
                  <a:srgbClr val="333333"/>
                </a:solidFill>
                <a:highlight>
                  <a:srgbClr val="FFFFFF"/>
                </a:highlight>
              </a:rPr>
              <a:t>distance matrix using ordinations plots</a:t>
            </a:r>
            <a:endParaRPr sz="193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da" sz="1930">
                <a:solidFill>
                  <a:srgbClr val="333333"/>
                </a:solidFill>
                <a:highlight>
                  <a:srgbClr val="FFFFFF"/>
                </a:highlight>
              </a:rPr>
              <a:t>Common indices: </a:t>
            </a:r>
            <a:endParaRPr sz="193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51186" lvl="0" marL="457200" rtl="0" algn="l"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931"/>
              <a:buChar char="-"/>
            </a:pPr>
            <a:r>
              <a:rPr lang="da" sz="1930">
                <a:solidFill>
                  <a:srgbClr val="333333"/>
                </a:solidFill>
                <a:highlight>
                  <a:srgbClr val="FFFFFF"/>
                </a:highlight>
              </a:rPr>
              <a:t>Bray-Curtis → relative abundances of species</a:t>
            </a:r>
            <a:endParaRPr sz="193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51186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931"/>
              <a:buChar char="-"/>
            </a:pPr>
            <a:r>
              <a:rPr lang="da" sz="1930">
                <a:solidFill>
                  <a:srgbClr val="333333"/>
                </a:solidFill>
                <a:highlight>
                  <a:srgbClr val="FFFFFF"/>
                </a:highlight>
              </a:rPr>
              <a:t>UniFrac</a:t>
            </a:r>
            <a:r>
              <a:rPr lang="da" sz="1930">
                <a:solidFill>
                  <a:srgbClr val="333333"/>
                </a:solidFill>
                <a:highlight>
                  <a:srgbClr val="FFFFFF"/>
                </a:highlight>
              </a:rPr>
              <a:t> → </a:t>
            </a:r>
            <a:r>
              <a:rPr lang="da" sz="1930">
                <a:solidFill>
                  <a:srgbClr val="333333"/>
                </a:solidFill>
                <a:highlight>
                  <a:srgbClr val="FFFFFF"/>
                </a:highlight>
              </a:rPr>
              <a:t>phylogenetic information</a:t>
            </a:r>
            <a:endParaRPr sz="193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-351186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931"/>
              <a:buChar char="-"/>
            </a:pPr>
            <a:r>
              <a:rPr lang="da" sz="1930">
                <a:solidFill>
                  <a:srgbClr val="333333"/>
                </a:solidFill>
                <a:highlight>
                  <a:srgbClr val="FFFFFF"/>
                </a:highlight>
              </a:rPr>
              <a:t>Jaccard index → only presence/absence values.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The </a:t>
            </a:r>
            <a:r>
              <a:rPr b="1" lang="da">
                <a:latin typeface="Courier New"/>
                <a:ea typeface="Courier New"/>
                <a:cs typeface="Courier New"/>
                <a:sym typeface="Courier New"/>
              </a:rPr>
              <a:t>amp_ordinate() </a:t>
            </a:r>
            <a:r>
              <a:rPr lang="da"/>
              <a:t>function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9755" y="41125"/>
            <a:ext cx="183928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The </a:t>
            </a:r>
            <a:r>
              <a:rPr b="1" lang="da">
                <a:latin typeface="Courier New"/>
                <a:ea typeface="Courier New"/>
                <a:cs typeface="Courier New"/>
                <a:sym typeface="Courier New"/>
              </a:rPr>
              <a:t>amp_ordinate() </a:t>
            </a:r>
            <a:r>
              <a:rPr lang="da"/>
              <a:t>function</a:t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9755" y="41125"/>
            <a:ext cx="183928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200" y="1211663"/>
            <a:ext cx="4925675" cy="32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a"/>
              <a:t>The </a:t>
            </a:r>
            <a:r>
              <a:rPr b="1" lang="da">
                <a:latin typeface="Courier New"/>
                <a:ea typeface="Courier New"/>
                <a:cs typeface="Courier New"/>
                <a:sym typeface="Courier New"/>
              </a:rPr>
              <a:t>amp_ordinate() </a:t>
            </a:r>
            <a:r>
              <a:rPr lang="da"/>
              <a:t>function</a:t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9755" y="41125"/>
            <a:ext cx="183928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200" y="1211663"/>
            <a:ext cx="4925675" cy="32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200" y="3357571"/>
            <a:ext cx="3233351" cy="14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